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77" r:id="rId4"/>
    <p:sldId id="275" r:id="rId5"/>
    <p:sldId id="278" r:id="rId6"/>
    <p:sldId id="271" r:id="rId7"/>
    <p:sldId id="272" r:id="rId8"/>
    <p:sldId id="273" r:id="rId9"/>
    <p:sldId id="274" r:id="rId10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4" autoAdjust="0"/>
    <p:restoredTop sz="94660"/>
  </p:normalViewPr>
  <p:slideViewPr>
    <p:cSldViewPr>
      <p:cViewPr varScale="1">
        <p:scale>
          <a:sx n="110" d="100"/>
          <a:sy n="110" d="100"/>
        </p:scale>
        <p:origin x="166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9CAC8-9567-43DB-8FD4-E0A8BE7DABC9}" type="datetimeFigureOut">
              <a:rPr lang="es-ES"/>
              <a:pPr>
                <a:defRPr/>
              </a:pPr>
              <a:t>18/01/2014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13A98-D3AF-48F3-9DB0-0F668299FA4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8424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26F1B-B45D-42D8-8D9C-F4BB7E1DD3F1}" type="datetimeFigureOut">
              <a:rPr lang="es-ES"/>
              <a:pPr>
                <a:defRPr/>
              </a:pPr>
              <a:t>18/01/2014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F87A4-98EA-4D4E-AB27-9FEAC776F6B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6046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DBCDD-C3ED-4D63-82B3-2A637F3EB904}" type="datetimeFigureOut">
              <a:rPr lang="es-ES"/>
              <a:pPr>
                <a:defRPr/>
              </a:pPr>
              <a:t>18/01/2014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66E62-A226-4BFD-9D26-164B6D2BDF9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1263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EEE91-F646-4AF1-AABA-4EC8D896A007}" type="datetimeFigureOut">
              <a:rPr lang="es-ES"/>
              <a:pPr>
                <a:defRPr/>
              </a:pPr>
              <a:t>18/01/2014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80616-4A5C-46C0-A707-5EA531BDF6C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6526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47435-82EB-472E-83E0-53413AF2D6AB}" type="datetimeFigureOut">
              <a:rPr lang="es-ES"/>
              <a:pPr>
                <a:defRPr/>
              </a:pPr>
              <a:t>18/01/2014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C8869-DA8F-4EF3-83C5-99D93927849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4347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1CF80-AA08-4DC1-8C6F-383DE5C578FA}" type="datetimeFigureOut">
              <a:rPr lang="es-ES"/>
              <a:pPr>
                <a:defRPr/>
              </a:pPr>
              <a:t>18/01/2014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E9D2F-892B-47D3-980D-42CA79BD2F3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2057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F6FC8-DA46-478A-92AB-44AB15DA8682}" type="datetimeFigureOut">
              <a:rPr lang="es-ES"/>
              <a:pPr>
                <a:defRPr/>
              </a:pPr>
              <a:t>18/01/2014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D7D13-77EF-4281-A77B-71E14F6B981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8096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9F039-4CB2-4E24-A95A-0607AA82E7D8}" type="datetimeFigureOut">
              <a:rPr lang="es-ES"/>
              <a:pPr>
                <a:defRPr/>
              </a:pPr>
              <a:t>18/01/2014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6D20E-6A5D-4CEC-8947-2D6D99390D6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577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069DE-C093-4036-8FA4-10F5625BE106}" type="datetimeFigureOut">
              <a:rPr lang="es-ES"/>
              <a:pPr>
                <a:defRPr/>
              </a:pPr>
              <a:t>18/01/2014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B4B4D-DDBD-40D7-8363-124AED29FBB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8585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0D41C-42AE-4416-9919-89E1E0F0169F}" type="datetimeFigureOut">
              <a:rPr lang="es-ES"/>
              <a:pPr>
                <a:defRPr/>
              </a:pPr>
              <a:t>18/01/2014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71BAE-8113-45D3-9F3B-A4A05EFDBC7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950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689FC-1D28-4DB8-895F-81CAC864F51F}" type="datetimeFigureOut">
              <a:rPr lang="es-ES"/>
              <a:pPr>
                <a:defRPr/>
              </a:pPr>
              <a:t>18/01/2014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60E63-B347-4B23-AD14-7021C0646FD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3573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22BD107-B9B7-4E8E-B457-377C25259699}" type="datetimeFigureOut">
              <a:rPr lang="es-ES"/>
              <a:pPr>
                <a:defRPr/>
              </a:pPr>
              <a:t>18/01/2014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8FEF890-FADA-4659-92CF-35BA3B9C076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7950" y="115888"/>
            <a:ext cx="9036050" cy="720725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s-ES_tradnl" dirty="0" smtClean="0"/>
              <a:t>Presentación:  </a:t>
            </a:r>
            <a:r>
              <a:rPr lang="es-ES_tradnl" sz="3600" b="1" dirty="0" smtClean="0"/>
              <a:t>Sistemas de Información Contable</a:t>
            </a:r>
            <a:endParaRPr lang="es-ES" sz="3600" b="1" dirty="0" smtClean="0"/>
          </a:p>
        </p:txBody>
      </p:sp>
      <p:sp>
        <p:nvSpPr>
          <p:cNvPr id="2051" name="5 CuadroTexto"/>
          <p:cNvSpPr txBox="1">
            <a:spLocks noChangeArrowheads="1"/>
          </p:cNvSpPr>
          <p:nvPr/>
        </p:nvSpPr>
        <p:spPr bwMode="auto">
          <a:xfrm>
            <a:off x="425450" y="769938"/>
            <a:ext cx="69119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sz="1800" b="1" i="1" u="sng"/>
              <a:t>Profesor responsable:</a:t>
            </a:r>
          </a:p>
          <a:p>
            <a:pPr lvl="1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_tradnl" sz="1800"/>
              <a:t>Jose Ignacio González Gómez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1490663"/>
            <a:ext cx="7508389" cy="4889391"/>
          </a:xfrm>
          <a:prstGeom prst="rect">
            <a:avLst/>
          </a:prstGeom>
        </p:spPr>
      </p:pic>
      <p:cxnSp>
        <p:nvCxnSpPr>
          <p:cNvPr id="8" name="Conector recto de flecha 7"/>
          <p:cNvCxnSpPr/>
          <p:nvPr/>
        </p:nvCxnSpPr>
        <p:spPr>
          <a:xfrm flipH="1">
            <a:off x="1187625" y="3573016"/>
            <a:ext cx="1080119" cy="0"/>
          </a:xfrm>
          <a:prstGeom prst="straightConnector1">
            <a:avLst/>
          </a:prstGeom>
          <a:ln w="603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/>
          <p:nvPr/>
        </p:nvCxnSpPr>
        <p:spPr>
          <a:xfrm flipH="1">
            <a:off x="4206980" y="4509120"/>
            <a:ext cx="2237228" cy="936104"/>
          </a:xfrm>
          <a:prstGeom prst="straightConnector1">
            <a:avLst/>
          </a:prstGeom>
          <a:ln w="603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n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620688"/>
            <a:ext cx="8280920" cy="6011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666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7 CuadroTexto"/>
          <p:cNvSpPr txBox="1">
            <a:spLocks noChangeArrowheads="1"/>
          </p:cNvSpPr>
          <p:nvPr/>
        </p:nvSpPr>
        <p:spPr bwMode="auto">
          <a:xfrm>
            <a:off x="107505" y="47163"/>
            <a:ext cx="2232248" cy="573525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7500"/>
          </a:bodyPr>
          <a:lstStyle>
            <a:lvl1pPr eaLnBrk="1" fontAlgn="auto" hangingPunct="1">
              <a:spcAft>
                <a:spcPts val="0"/>
              </a:spcAft>
              <a:defRPr sz="4400">
                <a:latin typeface="+mj-lt"/>
                <a:ea typeface="+mj-ea"/>
                <a:cs typeface="+mj-cs"/>
              </a:defRPr>
            </a:lvl1pPr>
            <a:lvl2pPr algn="ctr">
              <a:defRPr sz="4400"/>
            </a:lvl2pPr>
            <a:lvl3pPr algn="ctr">
              <a:defRPr sz="4400"/>
            </a:lvl3pPr>
            <a:lvl4pPr algn="ctr">
              <a:defRPr sz="4400"/>
            </a:lvl4pPr>
            <a:lvl5pPr algn="ctr">
              <a:defRPr sz="4400"/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/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/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/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/>
            </a:lvl9pPr>
          </a:lstStyle>
          <a:p>
            <a:r>
              <a:rPr lang="es-ES_tradnl" sz="3200" dirty="0"/>
              <a:t>Aula Virtual: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411760" y="50162"/>
            <a:ext cx="6624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Clave </a:t>
            </a:r>
            <a:r>
              <a:rPr lang="es-ES_tradnl" dirty="0"/>
              <a:t>de </a:t>
            </a:r>
            <a:r>
              <a:rPr lang="es-ES_tradnl" dirty="0" smtClean="0"/>
              <a:t>matriculación general: Turismocanario2014</a:t>
            </a:r>
          </a:p>
          <a:p>
            <a:r>
              <a:rPr lang="es-ES_tradnl" dirty="0" smtClean="0"/>
              <a:t>Grupo La Laguna: laguna - Grupo </a:t>
            </a:r>
            <a:r>
              <a:rPr lang="es-ES_tradnl" dirty="0" err="1" smtClean="0"/>
              <a:t>Adeje</a:t>
            </a:r>
            <a:r>
              <a:rPr lang="es-ES_tradnl" dirty="0" smtClean="0"/>
              <a:t>: </a:t>
            </a:r>
            <a:r>
              <a:rPr lang="es-ES_tradnl" dirty="0" err="1" smtClean="0"/>
              <a:t>adeje</a:t>
            </a:r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884" y="620688"/>
            <a:ext cx="5078612" cy="3087415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935" y="2820691"/>
            <a:ext cx="5541963" cy="8874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6 CuadroTexto"/>
          <p:cNvSpPr txBox="1">
            <a:spLocks noChangeArrowheads="1"/>
          </p:cNvSpPr>
          <p:nvPr/>
        </p:nvSpPr>
        <p:spPr bwMode="auto">
          <a:xfrm>
            <a:off x="146559" y="4053004"/>
            <a:ext cx="2064467" cy="369888"/>
          </a:xfrm>
          <a:prstGeom prst="rect">
            <a:avLst/>
          </a:prstGeom>
          <a:ln/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indent="-2857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sz="1800" b="1" u="sng" dirty="0" smtClean="0"/>
              <a:t>Horarios y tutorías</a:t>
            </a:r>
            <a:endParaRPr lang="es-ES_tradnl" sz="1800" b="1" u="sng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24336" y="3861048"/>
            <a:ext cx="6012160" cy="2812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99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7 CuadroTexto"/>
          <p:cNvSpPr txBox="1">
            <a:spLocks noChangeArrowheads="1"/>
          </p:cNvSpPr>
          <p:nvPr/>
        </p:nvSpPr>
        <p:spPr bwMode="auto">
          <a:xfrm>
            <a:off x="0" y="27329"/>
            <a:ext cx="11045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sz="1800" b="1" u="sng" dirty="0" smtClean="0"/>
              <a:t>Contacto:</a:t>
            </a:r>
            <a:endParaRPr lang="es-ES_tradnl" sz="1800" b="1" u="sng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193" y="476672"/>
            <a:ext cx="4943182" cy="337518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" name="Imagen 9" descr="Códigos QR / Qr Cod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217" y="1039962"/>
            <a:ext cx="3486150" cy="3486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/>
          <p:cNvSpPr txBox="1"/>
          <p:nvPr/>
        </p:nvSpPr>
        <p:spPr>
          <a:xfrm>
            <a:off x="5430956" y="39458"/>
            <a:ext cx="3528392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u="sng" dirty="0" smtClean="0"/>
              <a:t>VCARD</a:t>
            </a:r>
          </a:p>
          <a:p>
            <a:pPr algn="just"/>
            <a:r>
              <a:rPr lang="es-E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 </a:t>
            </a:r>
            <a:r>
              <a:rPr lang="es-E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código una vez leído desde un móvil, permitirá al usuario obtener los datos de contacto para ser insertados en la </a:t>
            </a:r>
            <a:r>
              <a:rPr lang="es-E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guía </a:t>
            </a:r>
            <a:r>
              <a:rPr lang="es-E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forma fácil y sencilla</a:t>
            </a:r>
            <a:r>
              <a:rPr lang="es-E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ES" dirty="0"/>
          </a:p>
        </p:txBody>
      </p:sp>
      <p:sp>
        <p:nvSpPr>
          <p:cNvPr id="13" name="CuadroTexto 12"/>
          <p:cNvSpPr txBox="1"/>
          <p:nvPr/>
        </p:nvSpPr>
        <p:spPr>
          <a:xfrm>
            <a:off x="156193" y="4997946"/>
            <a:ext cx="2393728" cy="110799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u="sng" dirty="0" smtClean="0"/>
              <a:t>Dirección URL</a:t>
            </a:r>
          </a:p>
          <a:p>
            <a:pPr algn="just"/>
            <a:r>
              <a:rPr lang="es-E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Este código una vez leído desde un móvil, permitirá al usuario visitar la página Web introducida desde su teléfono móvil de forma automática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4572000" y="4905613"/>
            <a:ext cx="2088232" cy="12926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u="sng" dirty="0" smtClean="0"/>
              <a:t>Teléfono</a:t>
            </a:r>
          </a:p>
          <a:p>
            <a:pPr algn="ctr"/>
            <a:r>
              <a:rPr lang="es-E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 </a:t>
            </a:r>
            <a:r>
              <a:rPr lang="es-E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código una vez leído desde un móvil, permitirá al usuario realizar una llamada al número introducido de forma automática.</a:t>
            </a:r>
            <a:endParaRPr lang="es-ES" dirty="0"/>
          </a:p>
        </p:txBody>
      </p:sp>
      <p:pic>
        <p:nvPicPr>
          <p:cNvPr id="15" name="Imagen 14" descr="Códigos QR / Qr Code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723269"/>
            <a:ext cx="1657350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Imagen 15" descr="Códigos QR / Qr Code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723269"/>
            <a:ext cx="1657350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230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4 CuadroTexto"/>
          <p:cNvSpPr txBox="1">
            <a:spLocks noChangeArrowheads="1"/>
          </p:cNvSpPr>
          <p:nvPr/>
        </p:nvSpPr>
        <p:spPr bwMode="auto">
          <a:xfrm>
            <a:off x="179512" y="416365"/>
            <a:ext cx="8886825" cy="4154984"/>
          </a:xfrm>
          <a:prstGeom prst="rect">
            <a:avLst/>
          </a:prstGeom>
          <a:ln/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</a:pPr>
            <a:r>
              <a:rPr lang="es-ES" sz="2400" dirty="0" smtClean="0"/>
              <a:t>Competencias generales del Título desarrolladas en la asignatura:</a:t>
            </a:r>
          </a:p>
          <a:p>
            <a:pPr lvl="1" algn="just" eaLnBrk="1" hangingPunct="1"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es-ES" sz="1800" dirty="0" smtClean="0"/>
              <a:t>CG9</a:t>
            </a:r>
            <a:r>
              <a:rPr lang="es-ES" sz="1800" dirty="0"/>
              <a:t>. Analizar, sintetizar y resumir críticamente la información económico-patrimonial de las organizaciones turísticas.</a:t>
            </a:r>
          </a:p>
          <a:p>
            <a:pPr algn="just" eaLnBrk="1" hangingPunct="1">
              <a:spcBef>
                <a:spcPct val="0"/>
              </a:spcBef>
            </a:pPr>
            <a:r>
              <a:rPr lang="es-ES" sz="2400" dirty="0"/>
              <a:t>Competencias específicas del Título desarrolladas en la asignatura</a:t>
            </a:r>
            <a:r>
              <a:rPr lang="es-ES" sz="2400" dirty="0" smtClean="0"/>
              <a:t>:</a:t>
            </a:r>
          </a:p>
          <a:p>
            <a:pPr lvl="1" algn="just" eaLnBrk="1" hangingPunct="1"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es-ES" sz="1800" dirty="0" smtClean="0"/>
              <a:t>CD9.1</a:t>
            </a:r>
            <a:r>
              <a:rPr lang="es-ES" sz="1800" dirty="0"/>
              <a:t>. Conocer los sistemas y procedimientos contables y financieros aplicados a las empresas turísticas</a:t>
            </a:r>
          </a:p>
          <a:p>
            <a:pPr lvl="1" algn="just" eaLnBrk="1" hangingPunct="1"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es-ES" sz="1800" dirty="0"/>
              <a:t>CD9.2. Conocer las herramientas necesarias para el análisis de los estados contables y los criterios para la interpretación de los mismos.</a:t>
            </a:r>
          </a:p>
          <a:p>
            <a:pPr lvl="1" algn="just" eaLnBrk="1" hangingPunct="1"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es-ES" sz="1800" dirty="0"/>
              <a:t>CD9.3. Conocer los sistemas de información para la gestión aplicados a las empresas turísticas.</a:t>
            </a:r>
          </a:p>
          <a:p>
            <a:pPr lvl="1" algn="just" eaLnBrk="1" hangingPunct="1"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es-ES" sz="1800" dirty="0"/>
              <a:t>CP9.1. Elaborar e interpretar la información contenida en los distintos estados contables.</a:t>
            </a:r>
          </a:p>
          <a:p>
            <a:pPr lvl="1" algn="just" eaLnBrk="1" hangingPunct="1"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es-ES" sz="1800" dirty="0"/>
              <a:t>CP9.2. Comprender y elaborar la información financiera para los usuarios externos e internos</a:t>
            </a:r>
            <a:r>
              <a:rPr lang="es-ES" sz="1800" dirty="0" smtClean="0"/>
              <a:t>.</a:t>
            </a:r>
            <a:endParaRPr lang="es-ES" sz="1800" dirty="0"/>
          </a:p>
        </p:txBody>
      </p:sp>
      <p:sp>
        <p:nvSpPr>
          <p:cNvPr id="3078" name="6 CuadroTexto"/>
          <p:cNvSpPr txBox="1">
            <a:spLocks noChangeArrowheads="1"/>
          </p:cNvSpPr>
          <p:nvPr/>
        </p:nvSpPr>
        <p:spPr bwMode="auto">
          <a:xfrm>
            <a:off x="21325" y="25774"/>
            <a:ext cx="2376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2857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sz="1800" b="1" u="sng" dirty="0" smtClean="0"/>
              <a:t>Competencias</a:t>
            </a:r>
            <a:endParaRPr lang="es-ES_tradnl" sz="1800" b="1" u="sng" dirty="0"/>
          </a:p>
        </p:txBody>
      </p:sp>
    </p:spTree>
    <p:extLst>
      <p:ext uri="{BB962C8B-B14F-4D97-AF65-F5344CB8AC3E}">
        <p14:creationId xmlns:p14="http://schemas.microsoft.com/office/powerpoint/2010/main" val="22581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6 CuadroTexto"/>
          <p:cNvSpPr txBox="1">
            <a:spLocks noChangeArrowheads="1"/>
          </p:cNvSpPr>
          <p:nvPr/>
        </p:nvSpPr>
        <p:spPr bwMode="auto">
          <a:xfrm>
            <a:off x="0" y="44450"/>
            <a:ext cx="2376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2857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sz="1800" b="1" u="sng"/>
              <a:t>Contenidos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1" y="476672"/>
            <a:ext cx="3811949" cy="5350998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1461" y="1916832"/>
            <a:ext cx="5152539" cy="28083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177" y="260648"/>
            <a:ext cx="8894873" cy="35283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6 CuadroTexto"/>
          <p:cNvSpPr txBox="1">
            <a:spLocks noChangeArrowheads="1"/>
          </p:cNvSpPr>
          <p:nvPr/>
        </p:nvSpPr>
        <p:spPr bwMode="auto">
          <a:xfrm>
            <a:off x="4716016" y="-15687"/>
            <a:ext cx="2376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2857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sz="1800" b="1" u="sng" dirty="0"/>
              <a:t>Cronograma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4463"/>
            <a:ext cx="4510363" cy="671690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6016" y="354201"/>
            <a:ext cx="4320480" cy="63544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uadroTexto 1"/>
          <p:cNvSpPr txBox="1">
            <a:spLocks noChangeArrowheads="1"/>
          </p:cNvSpPr>
          <p:nvPr/>
        </p:nvSpPr>
        <p:spPr bwMode="auto">
          <a:xfrm>
            <a:off x="323850" y="1844675"/>
            <a:ext cx="7920038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_tradnl" sz="6600" b="1">
                <a:solidFill>
                  <a:srgbClr val="FF0000"/>
                </a:solidFill>
              </a:rPr>
              <a:t>¿dudas?</a:t>
            </a:r>
            <a:endParaRPr lang="es-ES" sz="66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239</Words>
  <Application>Microsoft Office PowerPoint</Application>
  <PresentationFormat>Presentación en pantalla (4:3)</PresentationFormat>
  <Paragraphs>26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Calibri</vt:lpstr>
      <vt:lpstr>Courier New</vt:lpstr>
      <vt:lpstr>Times New Roman</vt:lpstr>
      <vt:lpstr>Tema de Office</vt:lpstr>
      <vt:lpstr>Presentación:  Sistemas de Información Contable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Presentación:  Contabilidad Financiera</dc:title>
  <dc:creator>Usuario</dc:creator>
  <cp:lastModifiedBy>Jose Ignacio González Gómez</cp:lastModifiedBy>
  <cp:revision>42</cp:revision>
  <dcterms:created xsi:type="dcterms:W3CDTF">2011-02-01T12:13:08Z</dcterms:created>
  <dcterms:modified xsi:type="dcterms:W3CDTF">2014-01-18T09:48:38Z</dcterms:modified>
</cp:coreProperties>
</file>